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1530" r:id="rId2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黑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黑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黑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黑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黑体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黑体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黑体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黑体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黑体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默认节" id="{BBD08936-C35E-5A47-87EE-9D0967B2AE2F}">
          <p14:sldIdLst>
            <p14:sldId id="1045"/>
            <p14:sldId id="1481"/>
            <p14:sldId id="1502"/>
            <p14:sldId id="1512"/>
            <p14:sldId id="1474"/>
            <p14:sldId id="1513"/>
            <p14:sldId id="1514"/>
            <p14:sldId id="1477"/>
            <p14:sldId id="1493"/>
            <p14:sldId id="1458"/>
            <p14:sldId id="1515"/>
            <p14:sldId id="1516"/>
            <p14:sldId id="1460"/>
            <p14:sldId id="1504"/>
            <p14:sldId id="1461"/>
            <p14:sldId id="1495"/>
            <p14:sldId id="1517"/>
            <p14:sldId id="1465"/>
            <p14:sldId id="1491"/>
            <p14:sldId id="1492"/>
            <p14:sldId id="1518"/>
            <p14:sldId id="1487"/>
            <p14:sldId id="1519"/>
            <p14:sldId id="1488"/>
            <p14:sldId id="14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6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818"/>
    <a:srgbClr val="003264"/>
    <a:srgbClr val="323232"/>
    <a:srgbClr val="00326C"/>
    <a:srgbClr val="0064B4"/>
    <a:srgbClr val="DCDCDC"/>
    <a:srgbClr val="003CB4"/>
    <a:srgbClr val="005AB4"/>
    <a:srgbClr val="00506C"/>
    <a:srgbClr val="0055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03447BB-5D67-496B-8E87-E561075AD55C}" styleName="深色样式 1 - 强调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6" autoAdjust="0"/>
    <p:restoredTop sz="50000" autoAdjust="0"/>
  </p:normalViewPr>
  <p:slideViewPr>
    <p:cSldViewPr snapToObjects="1">
      <p:cViewPr varScale="1">
        <p:scale>
          <a:sx n="90" d="100"/>
          <a:sy n="90" d="100"/>
        </p:scale>
        <p:origin x="-1284" y="-96"/>
      </p:cViewPr>
      <p:guideLst>
        <p:guide orient="horz"/>
        <p:guide pos="56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1956" y="-9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D14839DE-C6D8-4BE7-A087-5EAAE48ABB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42392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0E2F60C-D81D-4038-82AB-D00AB42FB5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3753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327387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1773238"/>
            <a:ext cx="2105025" cy="39211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1773238"/>
            <a:ext cx="6167437" cy="39211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95288" y="1773238"/>
            <a:ext cx="8424862" cy="3921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997200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11188" y="1773238"/>
            <a:ext cx="8208962" cy="3921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1188" y="1773238"/>
            <a:ext cx="4027487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1075" y="1773238"/>
            <a:ext cx="4029075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85860"/>
            <a:ext cx="8208962" cy="3921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4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0982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7019925" y="5876925"/>
            <a:ext cx="2124075" cy="981075"/>
            <a:chOff x="3107" y="3242"/>
            <a:chExt cx="2653" cy="1078"/>
          </a:xfrm>
        </p:grpSpPr>
        <p:pic>
          <p:nvPicPr>
            <p:cNvPr id="16" name="Picture 55" descr="背景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-66000"/>
            </a:blip>
            <a:srcRect/>
            <a:stretch>
              <a:fillRect/>
            </a:stretch>
          </p:blipFill>
          <p:spPr bwMode="auto">
            <a:xfrm>
              <a:off x="3152" y="3242"/>
              <a:ext cx="2608" cy="10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17" name="Rectangle 56"/>
            <p:cNvSpPr>
              <a:spLocks noChangeArrowheads="1"/>
            </p:cNvSpPr>
            <p:nvPr userDrawn="1"/>
          </p:nvSpPr>
          <p:spPr bwMode="auto">
            <a:xfrm>
              <a:off x="3107" y="3249"/>
              <a:ext cx="543" cy="10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  <a:alpha val="0"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CN" altLang="en-US"/>
            </a:p>
          </p:txBody>
        </p:sp>
      </p:grp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7308850" y="6742113"/>
            <a:ext cx="1835150" cy="115887"/>
          </a:xfrm>
          <a:prstGeom prst="rect">
            <a:avLst/>
          </a:prstGeom>
          <a:solidFill>
            <a:srgbClr val="2D5F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zh-CN" altLang="en-US"/>
          </a:p>
        </p:txBody>
      </p:sp>
      <p:pic>
        <p:nvPicPr>
          <p:cNvPr id="19" name="Picture 64" descr="logo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 contrast="48000"/>
          </a:blip>
          <a:srcRect/>
          <a:stretch>
            <a:fillRect/>
          </a:stretch>
        </p:blipFill>
        <p:spPr bwMode="auto">
          <a:xfrm>
            <a:off x="6078538" y="6134100"/>
            <a:ext cx="22383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方正大黑简体" pitchFamily="2" charset="-122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方正大黑简体" pitchFamily="2" charset="-122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方正大黑简体" pitchFamily="2" charset="-122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方正大黑简体" pitchFamily="2" charset="-122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方正大黑简体" pitchFamily="2" charset="-122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方正大黑简体" pitchFamily="2" charset="-122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方正大黑简体" pitchFamily="2" charset="-122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方正大黑简体" pitchFamily="2" charset="-122"/>
          <a:ea typeface="宋体" pitchFamily="2" charset="-122"/>
        </a:defRPr>
      </a:lvl9pPr>
    </p:titleStyle>
    <p:bodyStyle>
      <a:lvl1pPr marL="342900" indent="-342900" algn="l" rtl="0" eaLnBrk="0" fontAlgn="base" hangingPunct="0">
        <a:lnSpc>
          <a:spcPct val="135000"/>
        </a:lnSpc>
        <a:spcBef>
          <a:spcPct val="0"/>
        </a:spcBef>
        <a:spcAft>
          <a:spcPct val="0"/>
        </a:spcAft>
        <a:buChar char="•"/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5000"/>
        </a:lnSpc>
        <a:spcBef>
          <a:spcPct val="0"/>
        </a:spcBef>
        <a:spcAft>
          <a:spcPct val="0"/>
        </a:spcAft>
        <a:buChar char="–"/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lnSpc>
          <a:spcPct val="135000"/>
        </a:lnSpc>
        <a:spcBef>
          <a:spcPct val="0"/>
        </a:spcBef>
        <a:spcAft>
          <a:spcPct val="0"/>
        </a:spcAft>
        <a:buChar char="•"/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lnSpc>
          <a:spcPct val="135000"/>
        </a:lnSpc>
        <a:spcBef>
          <a:spcPct val="0"/>
        </a:spcBef>
        <a:spcAft>
          <a:spcPct val="0"/>
        </a:spcAft>
        <a:buChar char="–"/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lnSpc>
          <a:spcPct val="135000"/>
        </a:lnSpc>
        <a:spcBef>
          <a:spcPct val="0"/>
        </a:spcBef>
        <a:spcAft>
          <a:spcPct val="0"/>
        </a:spcAft>
        <a:buChar char="»"/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457200" algn="l" rtl="0" fontAlgn="base">
        <a:lnSpc>
          <a:spcPct val="135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914400" algn="l" rtl="0" fontAlgn="base">
        <a:lnSpc>
          <a:spcPct val="135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1371600" algn="l" rtl="0" fontAlgn="base">
        <a:lnSpc>
          <a:spcPct val="135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1828800" algn="l" rtl="0" fontAlgn="base">
        <a:lnSpc>
          <a:spcPct val="135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692696"/>
            <a:ext cx="813690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Clr>
                <a:srgbClr val="FB056E"/>
              </a:buClr>
              <a:buFont typeface="Wingdings" pitchFamily="2" charset="2"/>
              <a:buChar char="u"/>
            </a:pP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伦理汇报幻灯片控制在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张内，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汇报时间严格控制在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分钟内。 </a:t>
            </a:r>
          </a:p>
          <a:p>
            <a:pPr lvl="0">
              <a:lnSpc>
                <a:spcPct val="150000"/>
              </a:lnSpc>
              <a:buClr>
                <a:srgbClr val="FB056E"/>
              </a:buClr>
              <a:buFont typeface="Wingdings" pitchFamily="2" charset="2"/>
              <a:buChar char="u"/>
            </a:pP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注意排版：字体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不低于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号、行距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不低于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24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磅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000" b="0" dirty="0" smtClean="0">
              <a:solidFill>
                <a:srgbClr val="323232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ct val="150000"/>
              </a:lnSpc>
              <a:buClr>
                <a:srgbClr val="FB056E"/>
              </a:buClr>
              <a:buFont typeface="Wingdings" pitchFamily="2" charset="2"/>
              <a:buChar char="u"/>
            </a:pP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语句要求精简，勿直接大段复制方案或知情同意书内容。 </a:t>
            </a:r>
          </a:p>
          <a:p>
            <a:pPr lvl="0">
              <a:lnSpc>
                <a:spcPct val="150000"/>
              </a:lnSpc>
              <a:buClr>
                <a:srgbClr val="FB056E"/>
              </a:buClr>
              <a:buFont typeface="Wingdings" pitchFamily="2" charset="2"/>
              <a:buChar char="u"/>
            </a:pP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建议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从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方面着手： </a:t>
            </a:r>
          </a:p>
          <a:p>
            <a:pPr lvl="0">
              <a:lnSpc>
                <a:spcPct val="150000"/>
              </a:lnSpc>
              <a:buClr>
                <a:srgbClr val="000F1E"/>
              </a:buClr>
              <a:buFont typeface="Wingdings" pitchFamily="2" charset="2"/>
              <a:buChar char="Ø"/>
            </a:pP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研究基本情况介绍（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页内）：项目名称、团队介绍（申办方、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CRO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公司、组长单位、本中心主要研究者、专业）、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研究简介（试验分期、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全国中心数、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参与研究的国家）、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国家局受理通知相关建议。 </a:t>
            </a:r>
          </a:p>
          <a:p>
            <a:pPr lvl="0">
              <a:lnSpc>
                <a:spcPct val="150000"/>
              </a:lnSpc>
              <a:buClr>
                <a:srgbClr val="000F1E"/>
              </a:buClr>
              <a:buFont typeface="Wingdings" pitchFamily="2" charset="2"/>
              <a:buChar char="Ø"/>
            </a:pP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研究方案（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页内）：研究目的、背景、药物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信息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研究设计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研究步骤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、入排标准、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给药方法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观察指标与疗效指标、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其他特殊说明：如安慰剂的使用依据等）； </a:t>
            </a:r>
          </a:p>
          <a:p>
            <a:pPr lvl="0">
              <a:lnSpc>
                <a:spcPct val="150000"/>
              </a:lnSpc>
              <a:buClr>
                <a:srgbClr val="000F1E"/>
              </a:buClr>
              <a:buFont typeface="Wingdings" pitchFamily="2" charset="2"/>
              <a:buChar char="Ø"/>
            </a:pP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知情同意书（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页内）：研究的受益、研究的风险、补助（由申办方承担的部分、受试者自费部分）、赔偿问题； </a:t>
            </a:r>
          </a:p>
          <a:p>
            <a:pPr>
              <a:lnSpc>
                <a:spcPct val="150000"/>
              </a:lnSpc>
              <a:buClr>
                <a:srgbClr val="000F1E"/>
              </a:buClr>
              <a:buFont typeface="Wingdings" pitchFamily="2" charset="2"/>
              <a:buChar char="Ø"/>
            </a:pP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招募广告（</a:t>
            </a:r>
            <a:r>
              <a:rPr lang="en-US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000" b="0" dirty="0" smtClean="0">
                <a:solidFill>
                  <a:srgbClr val="323232"/>
                </a:solidFill>
                <a:latin typeface="微软雅黑" pitchFamily="34" charset="-122"/>
                <a:ea typeface="微软雅黑" pitchFamily="34" charset="-122"/>
              </a:rPr>
              <a:t>页内）：招募方式（易拉宝、网络、招募公司等）</a:t>
            </a:r>
            <a:r>
              <a:rPr lang="zh-CN" altLang="zh-CN" sz="2000" b="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b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effectLst>
            <a:outerShdw blurRad="50800" dist="38100" dir="2700000" algn="tl" rotWithShape="0">
              <a:schemeClr val="bg1">
                <a:lumMod val="85000"/>
                <a:alpha val="39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326C"/>
                </a:solidFill>
              </a:rPr>
              <a:t>伦理汇报</a:t>
            </a:r>
            <a:r>
              <a:rPr lang="en-US" altLang="zh-CN" sz="2800" dirty="0" smtClean="0">
                <a:solidFill>
                  <a:srgbClr val="00326C"/>
                </a:solidFill>
              </a:rPr>
              <a:t>PPT</a:t>
            </a:r>
            <a:r>
              <a:rPr lang="zh-CN" altLang="en-US" sz="2800" dirty="0" smtClean="0">
                <a:solidFill>
                  <a:srgbClr val="00326C"/>
                </a:solidFill>
              </a:rPr>
              <a:t>制作要求</a:t>
            </a:r>
            <a:endParaRPr lang="zh-CN" altLang="en-US" sz="2800" dirty="0">
              <a:solidFill>
                <a:srgbClr val="0032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商务场景">
  <a:themeElements>
    <a:clrScheme name="商务场景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>
        <a:defPPr>
          <a:defRPr/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商务场景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商务场景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商务场景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13771</TotalTime>
  <Words>218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商务场景</vt:lpstr>
      <vt:lpstr>幻灯片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1128</cp:revision>
  <cp:lastPrinted>1601-01-01T00:00:00Z</cp:lastPrinted>
  <dcterms:created xsi:type="dcterms:W3CDTF">1601-01-01T00:00:00Z</dcterms:created>
  <dcterms:modified xsi:type="dcterms:W3CDTF">2020-12-01T01:53:41Z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